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1"/>
            <a:ext cx="8610600" cy="609599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Mughul</a:t>
            </a:r>
            <a:r>
              <a:rPr lang="en-US" dirty="0" smtClean="0"/>
              <a:t> Architecture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990600"/>
            <a:ext cx="8763000" cy="54864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400" b="1" dirty="0" err="1" smtClean="0">
                <a:solidFill>
                  <a:schemeClr val="tx1"/>
                </a:solidFill>
                <a:latin typeface="Californian FB" pitchFamily="18" charset="0"/>
              </a:rPr>
              <a:t>Mughal</a:t>
            </a:r>
            <a:r>
              <a:rPr lang="en-US" sz="2400" b="1" dirty="0" smtClean="0">
                <a:solidFill>
                  <a:schemeClr val="tx1"/>
                </a:solidFill>
                <a:latin typeface="Californian FB" pitchFamily="18" charset="0"/>
              </a:rPr>
              <a:t> architecture is an Indo-Islamic architectural style that developed in India under the patronage of the </a:t>
            </a:r>
            <a:r>
              <a:rPr lang="en-US" sz="2400" b="1" dirty="0" err="1" smtClean="0">
                <a:solidFill>
                  <a:schemeClr val="tx1"/>
                </a:solidFill>
                <a:latin typeface="Californian FB" pitchFamily="18" charset="0"/>
              </a:rPr>
              <a:t>Mughal</a:t>
            </a:r>
            <a:r>
              <a:rPr lang="en-US" sz="2400" b="1" dirty="0" smtClean="0">
                <a:solidFill>
                  <a:schemeClr val="tx1"/>
                </a:solidFill>
                <a:latin typeface="Californian FB" pitchFamily="18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Californian FB" pitchFamily="18" charset="0"/>
              </a:rPr>
              <a:t>Empire.</a:t>
            </a:r>
          </a:p>
          <a:p>
            <a:pPr algn="just"/>
            <a:r>
              <a:rPr lang="en-US" sz="2400" b="1" dirty="0" smtClean="0">
                <a:solidFill>
                  <a:schemeClr val="tx1"/>
                </a:solidFill>
                <a:latin typeface="Californian FB" pitchFamily="18" charset="0"/>
              </a:rPr>
              <a:t>Key </a:t>
            </a:r>
            <a:r>
              <a:rPr lang="en-US" sz="2400" b="1" dirty="0" smtClean="0">
                <a:solidFill>
                  <a:schemeClr val="tx1"/>
                </a:solidFill>
                <a:latin typeface="Californian FB" pitchFamily="18" charset="0"/>
              </a:rPr>
              <a:t>Points</a:t>
            </a:r>
          </a:p>
          <a:p>
            <a:pPr algn="just" fontAlgn="base">
              <a:buFont typeface="Wingdings" pitchFamily="2" charset="2"/>
              <a:buChar char="ü"/>
            </a:pPr>
            <a:r>
              <a:rPr lang="en-US" sz="2400" b="1" dirty="0" err="1" smtClean="0">
                <a:solidFill>
                  <a:schemeClr val="tx1"/>
                </a:solidFill>
                <a:latin typeface="Californian FB" pitchFamily="18" charset="0"/>
              </a:rPr>
              <a:t>Mughal</a:t>
            </a:r>
            <a:r>
              <a:rPr lang="en-US" sz="2400" b="1" dirty="0" smtClean="0">
                <a:solidFill>
                  <a:schemeClr val="tx1"/>
                </a:solidFill>
                <a:latin typeface="Californian FB" pitchFamily="18" charset="0"/>
              </a:rPr>
              <a:t> architecture is a remarkably symmetrical and decorative amalgam of Persian, Turkish, and Indian architecture.</a:t>
            </a:r>
          </a:p>
          <a:p>
            <a:pPr algn="just" fontAlgn="base">
              <a:buFont typeface="Wingdings" pitchFamily="2" charset="2"/>
              <a:buChar char="ü"/>
            </a:pPr>
            <a:r>
              <a:rPr lang="en-US" sz="2400" b="1" dirty="0" err="1" smtClean="0">
                <a:solidFill>
                  <a:schemeClr val="tx1"/>
                </a:solidFill>
                <a:latin typeface="Californian FB" pitchFamily="18" charset="0"/>
              </a:rPr>
              <a:t>Mughal</a:t>
            </a:r>
            <a:r>
              <a:rPr lang="en-US" sz="2400" b="1" dirty="0" smtClean="0">
                <a:solidFill>
                  <a:schemeClr val="tx1"/>
                </a:solidFill>
                <a:latin typeface="Californian FB" pitchFamily="18" charset="0"/>
              </a:rPr>
              <a:t> architecture first developed and flourished during the reign of Akbar the Great (1556–1605), where it was known for its extensive use of red sandstone as a building material.</a:t>
            </a:r>
          </a:p>
          <a:p>
            <a:pPr algn="just" fontAlgn="base">
              <a:buFont typeface="Wingdings" pitchFamily="2" charset="2"/>
              <a:buChar char="ü"/>
            </a:pPr>
            <a:r>
              <a:rPr lang="en-US" sz="2400" b="1" dirty="0" err="1" smtClean="0">
                <a:solidFill>
                  <a:schemeClr val="tx1"/>
                </a:solidFill>
                <a:latin typeface="Californian FB" pitchFamily="18" charset="0"/>
              </a:rPr>
              <a:t>Humayun’s</a:t>
            </a:r>
            <a:r>
              <a:rPr lang="en-US" sz="2400" b="1" dirty="0" smtClean="0">
                <a:solidFill>
                  <a:schemeClr val="tx1"/>
                </a:solidFill>
                <a:latin typeface="Californian FB" pitchFamily="18" charset="0"/>
              </a:rPr>
              <a:t> Tomb, the sandstone mausoleum of Akbar’s father, was built during this period of </a:t>
            </a:r>
            <a:r>
              <a:rPr lang="en-US" sz="2400" b="1" dirty="0" err="1" smtClean="0">
                <a:solidFill>
                  <a:schemeClr val="tx1"/>
                </a:solidFill>
                <a:latin typeface="Californian FB" pitchFamily="18" charset="0"/>
              </a:rPr>
              <a:t>Mughal</a:t>
            </a:r>
            <a:r>
              <a:rPr lang="en-US" sz="2400" b="1" dirty="0" smtClean="0">
                <a:solidFill>
                  <a:schemeClr val="tx1"/>
                </a:solidFill>
                <a:latin typeface="Californian FB" pitchFamily="18" charset="0"/>
              </a:rPr>
              <a:t> architecture.</a:t>
            </a:r>
          </a:p>
          <a:p>
            <a:pPr algn="just" fontAlgn="base">
              <a:buFont typeface="Wingdings" pitchFamily="2" charset="2"/>
              <a:buChar char="ü"/>
            </a:pPr>
            <a:r>
              <a:rPr lang="en-US" sz="2400" b="1" dirty="0" smtClean="0">
                <a:solidFill>
                  <a:schemeClr val="tx1"/>
                </a:solidFill>
                <a:latin typeface="Californian FB" pitchFamily="18" charset="0"/>
              </a:rPr>
              <a:t>Architecture reached its peak in refinement and attention to detail under Shah </a:t>
            </a:r>
            <a:r>
              <a:rPr lang="en-US" sz="2400" b="1" dirty="0" err="1" smtClean="0">
                <a:solidFill>
                  <a:schemeClr val="tx1"/>
                </a:solidFill>
                <a:latin typeface="Californian FB" pitchFamily="18" charset="0"/>
              </a:rPr>
              <a:t>Jahan</a:t>
            </a:r>
            <a:r>
              <a:rPr lang="en-US" sz="2400" b="1" dirty="0" smtClean="0">
                <a:solidFill>
                  <a:schemeClr val="tx1"/>
                </a:solidFill>
                <a:latin typeface="Californian FB" pitchFamily="18" charset="0"/>
              </a:rPr>
              <a:t> (1628–1658), who commissioned the famous </a:t>
            </a:r>
            <a:r>
              <a:rPr lang="en-US" sz="2400" b="1" dirty="0" err="1" smtClean="0">
                <a:solidFill>
                  <a:schemeClr val="tx1"/>
                </a:solidFill>
                <a:latin typeface="Californian FB" pitchFamily="18" charset="0"/>
              </a:rPr>
              <a:t>Taj</a:t>
            </a:r>
            <a:r>
              <a:rPr lang="en-US" sz="2400" b="1" dirty="0" smtClean="0">
                <a:solidFill>
                  <a:schemeClr val="tx1"/>
                </a:solidFill>
                <a:latin typeface="Californian FB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Californian FB" pitchFamily="18" charset="0"/>
              </a:rPr>
              <a:t>Mahal</a:t>
            </a:r>
            <a:r>
              <a:rPr lang="en-US" sz="2400" b="1" dirty="0" smtClean="0">
                <a:solidFill>
                  <a:schemeClr val="tx1"/>
                </a:solidFill>
                <a:latin typeface="Californian FB" pitchFamily="18" charset="0"/>
              </a:rPr>
              <a:t> , a white marble mausoleum dedicated to his wife </a:t>
            </a:r>
            <a:r>
              <a:rPr lang="en-US" sz="2400" b="1" dirty="0" err="1" smtClean="0">
                <a:solidFill>
                  <a:schemeClr val="tx1"/>
                </a:solidFill>
                <a:latin typeface="Californian FB" pitchFamily="18" charset="0"/>
              </a:rPr>
              <a:t>Mumtaz</a:t>
            </a:r>
            <a:r>
              <a:rPr lang="en-US" sz="2400" b="1" dirty="0" smtClean="0">
                <a:solidFill>
                  <a:schemeClr val="tx1"/>
                </a:solidFill>
                <a:latin typeface="Californian FB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Californian FB" pitchFamily="18" charset="0"/>
              </a:rPr>
              <a:t>Mahal</a:t>
            </a:r>
            <a:r>
              <a:rPr lang="en-US" sz="2400" b="1" dirty="0" smtClean="0">
                <a:solidFill>
                  <a:schemeClr val="tx1"/>
                </a:solidFill>
                <a:latin typeface="Californian FB" pitchFamily="18" charset="0"/>
              </a:rPr>
              <a:t>.</a:t>
            </a:r>
          </a:p>
          <a:p>
            <a:pPr algn="just" fontAlgn="base">
              <a:buFont typeface="Wingdings" pitchFamily="2" charset="2"/>
              <a:buChar char="ü"/>
            </a:pPr>
            <a:r>
              <a:rPr lang="en-US" sz="2400" b="1" dirty="0" err="1" smtClean="0">
                <a:solidFill>
                  <a:schemeClr val="tx1"/>
                </a:solidFill>
                <a:latin typeface="Californian FB" pitchFamily="18" charset="0"/>
              </a:rPr>
              <a:t>Mughal</a:t>
            </a:r>
            <a:r>
              <a:rPr lang="en-US" sz="2400" b="1" dirty="0" smtClean="0">
                <a:solidFill>
                  <a:schemeClr val="tx1"/>
                </a:solidFill>
                <a:latin typeface="Californian FB" pitchFamily="18" charset="0"/>
              </a:rPr>
              <a:t> architecture began to decline after the death of the emperor Aurangzeb in 1707.</a:t>
            </a:r>
          </a:p>
          <a:p>
            <a:pPr algn="just"/>
            <a:endParaRPr lang="en-US" sz="2400" b="1" dirty="0">
              <a:solidFill>
                <a:schemeClr val="tx1"/>
              </a:solidFill>
              <a:latin typeface="Californian FB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40080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smtClean="0">
                <a:latin typeface="Californian FB" pitchFamily="18" charset="0"/>
              </a:rPr>
              <a:t>Tomb of </a:t>
            </a:r>
            <a:r>
              <a:rPr lang="en-US" b="1" dirty="0" err="1" smtClean="0">
                <a:latin typeface="Californian FB" pitchFamily="18" charset="0"/>
              </a:rPr>
              <a:t>Humayun</a:t>
            </a:r>
            <a:endParaRPr lang="en-US" b="1" dirty="0" smtClean="0">
              <a:latin typeface="Californian FB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latin typeface="Californian FB" pitchFamily="18" charset="0"/>
              </a:rPr>
              <a:t>	</a:t>
            </a:r>
            <a:r>
              <a:rPr lang="en-US" b="1" dirty="0" err="1" smtClean="0">
                <a:latin typeface="Californian FB" pitchFamily="18" charset="0"/>
              </a:rPr>
              <a:t>Mughal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smtClean="0">
                <a:latin typeface="Californian FB" pitchFamily="18" charset="0"/>
              </a:rPr>
              <a:t>architecture under Akbar is the tomb of his father </a:t>
            </a:r>
            <a:r>
              <a:rPr lang="en-US" b="1" dirty="0" err="1" smtClean="0">
                <a:latin typeface="Californian FB" pitchFamily="18" charset="0"/>
              </a:rPr>
              <a:t>Humayun</a:t>
            </a:r>
            <a:r>
              <a:rPr lang="en-US" b="1" dirty="0" smtClean="0">
                <a:latin typeface="Californian FB" pitchFamily="18" charset="0"/>
              </a:rPr>
              <a:t>, situated in Delhi. </a:t>
            </a:r>
            <a:endParaRPr lang="en-US" b="1" dirty="0" smtClean="0">
              <a:latin typeface="Californian FB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latin typeface="Californian FB" pitchFamily="18" charset="0"/>
              </a:rPr>
              <a:t>	</a:t>
            </a:r>
            <a:r>
              <a:rPr lang="en-US" b="1" dirty="0" smtClean="0">
                <a:latin typeface="Californian FB" pitchFamily="18" charset="0"/>
              </a:rPr>
              <a:t>Commissioned </a:t>
            </a:r>
            <a:r>
              <a:rPr lang="en-US" b="1" dirty="0" smtClean="0">
                <a:latin typeface="Californian FB" pitchFamily="18" charset="0"/>
              </a:rPr>
              <a:t>in 1562 by </a:t>
            </a:r>
            <a:r>
              <a:rPr lang="en-US" b="1" dirty="0" err="1" smtClean="0">
                <a:latin typeface="Californian FB" pitchFamily="18" charset="0"/>
              </a:rPr>
              <a:t>Humayun’s</a:t>
            </a:r>
            <a:r>
              <a:rPr lang="en-US" b="1" dirty="0" smtClean="0">
                <a:latin typeface="Californian FB" pitchFamily="18" charset="0"/>
              </a:rPr>
              <a:t> wife, </a:t>
            </a:r>
            <a:r>
              <a:rPr lang="en-US" b="1" dirty="0" err="1" smtClean="0">
                <a:latin typeface="Californian FB" pitchFamily="18" charset="0"/>
              </a:rPr>
              <a:t>Hamida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Banu</a:t>
            </a:r>
            <a:r>
              <a:rPr lang="en-US" b="1" dirty="0" smtClean="0">
                <a:latin typeface="Californian FB" pitchFamily="18" charset="0"/>
              </a:rPr>
              <a:t> Begum, and designed by a Persian </a:t>
            </a:r>
            <a:r>
              <a:rPr lang="en-US" b="1" dirty="0" smtClean="0">
                <a:latin typeface="Californian FB" pitchFamily="18" charset="0"/>
              </a:rPr>
              <a:t>architect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latin typeface="Californian FB" pitchFamily="18" charset="0"/>
              </a:rPr>
              <a:t>	</a:t>
            </a:r>
            <a:r>
              <a:rPr lang="en-US" b="1" dirty="0" err="1" smtClean="0">
                <a:latin typeface="Californian FB" pitchFamily="18" charset="0"/>
              </a:rPr>
              <a:t>Humayun’s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smtClean="0">
                <a:latin typeface="Californian FB" pitchFamily="18" charset="0"/>
              </a:rPr>
              <a:t>Tomb was the first garden tomb on the Indian subcontinent and the first structure to use red sandstone on such a large scale. </a:t>
            </a:r>
            <a:endParaRPr lang="en-US" b="1" dirty="0" smtClean="0">
              <a:latin typeface="Californian FB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latin typeface="Californian FB" pitchFamily="18" charset="0"/>
              </a:rPr>
              <a:t>	</a:t>
            </a:r>
            <a:r>
              <a:rPr lang="en-US" b="1" dirty="0" smtClean="0">
                <a:latin typeface="Californian FB" pitchFamily="18" charset="0"/>
              </a:rPr>
              <a:t>It </a:t>
            </a:r>
            <a:r>
              <a:rPr lang="en-US" b="1" dirty="0" smtClean="0">
                <a:latin typeface="Californian FB" pitchFamily="18" charset="0"/>
              </a:rPr>
              <a:t>is also the first Indian building to use the Persian double dome , with an outer layer supporting a white marble exterior—a material not seen in earlier </a:t>
            </a:r>
            <a:r>
              <a:rPr lang="en-US" b="1" dirty="0" err="1" smtClean="0">
                <a:latin typeface="Californian FB" pitchFamily="18" charset="0"/>
              </a:rPr>
              <a:t>Mughal</a:t>
            </a:r>
            <a:r>
              <a:rPr lang="en-US" b="1" dirty="0" smtClean="0">
                <a:latin typeface="Californian FB" pitchFamily="18" charset="0"/>
              </a:rPr>
              <a:t> architecture—and the inner layer giving shape to the cavernous interior volume . </a:t>
            </a:r>
            <a:endParaRPr lang="en-US" b="1" dirty="0" smtClean="0">
              <a:latin typeface="Californian FB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latin typeface="Californian FB" pitchFamily="18" charset="0"/>
              </a:rPr>
              <a:t>	</a:t>
            </a:r>
            <a:r>
              <a:rPr lang="en-US" b="1" dirty="0" smtClean="0">
                <a:latin typeface="Californian FB" pitchFamily="18" charset="0"/>
              </a:rPr>
              <a:t>The </a:t>
            </a:r>
            <a:r>
              <a:rPr lang="en-US" b="1" dirty="0" smtClean="0">
                <a:latin typeface="Californian FB" pitchFamily="18" charset="0"/>
              </a:rPr>
              <a:t>use of indigenous </a:t>
            </a:r>
            <a:r>
              <a:rPr lang="en-US" b="1" dirty="0" err="1" smtClean="0">
                <a:latin typeface="Californian FB" pitchFamily="18" charset="0"/>
              </a:rPr>
              <a:t>Rajasthani</a:t>
            </a:r>
            <a:r>
              <a:rPr lang="en-US" b="1" dirty="0" smtClean="0">
                <a:latin typeface="Californian FB" pitchFamily="18" charset="0"/>
              </a:rPr>
              <a:t> decorative elements is particularly striking, including the small canopies or </a:t>
            </a:r>
            <a:r>
              <a:rPr lang="en-US" b="1" i="1" dirty="0" err="1" smtClean="0">
                <a:latin typeface="Californian FB" pitchFamily="18" charset="0"/>
              </a:rPr>
              <a:t>chhatris</a:t>
            </a:r>
            <a:r>
              <a:rPr lang="en-US" b="1" dirty="0" smtClean="0">
                <a:latin typeface="Californian FB" pitchFamily="18" charset="0"/>
              </a:rPr>
              <a:t> (elevated, dome shaped pavilions) surrounding the central dome. </a:t>
            </a:r>
            <a:endParaRPr lang="en-US" b="1" dirty="0" smtClean="0">
              <a:latin typeface="Californian FB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latin typeface="Californian FB" pitchFamily="18" charset="0"/>
              </a:rPr>
              <a:t>	</a:t>
            </a:r>
            <a:r>
              <a:rPr lang="en-US" b="1" dirty="0" smtClean="0">
                <a:latin typeface="Californian FB" pitchFamily="18" charset="0"/>
              </a:rPr>
              <a:t>It </a:t>
            </a:r>
            <a:r>
              <a:rPr lang="en-US" b="1" dirty="0" smtClean="0">
                <a:latin typeface="Californian FB" pitchFamily="18" charset="0"/>
              </a:rPr>
              <a:t>boasts the use of the </a:t>
            </a:r>
            <a:r>
              <a:rPr lang="en-US" b="1" i="1" dirty="0" err="1" smtClean="0">
                <a:latin typeface="Californian FB" pitchFamily="18" charset="0"/>
              </a:rPr>
              <a:t>pietra</a:t>
            </a:r>
            <a:r>
              <a:rPr lang="en-US" b="1" i="1" dirty="0" smtClean="0">
                <a:latin typeface="Californian FB" pitchFamily="18" charset="0"/>
              </a:rPr>
              <a:t> </a:t>
            </a:r>
            <a:r>
              <a:rPr lang="en-US" b="1" i="1" dirty="0" err="1" smtClean="0">
                <a:latin typeface="Californian FB" pitchFamily="18" charset="0"/>
              </a:rPr>
              <a:t>dura</a:t>
            </a:r>
            <a:r>
              <a:rPr lang="en-US" b="1" dirty="0" smtClean="0">
                <a:latin typeface="Californian FB" pitchFamily="18" charset="0"/>
              </a:rPr>
              <a:t> technique, with marble and even stone inlay ornamentation in geometrical and arabesque patterns on the facade of the mausoleum, and </a:t>
            </a:r>
            <a:r>
              <a:rPr lang="en-US" b="1" i="1" dirty="0" err="1" smtClean="0">
                <a:latin typeface="Californian FB" pitchFamily="18" charset="0"/>
              </a:rPr>
              <a:t>jali</a:t>
            </a:r>
            <a:r>
              <a:rPr lang="en-US" b="1" dirty="0" smtClean="0">
                <a:latin typeface="Californian FB" pitchFamily="18" charset="0"/>
              </a:rPr>
              <a:t> or latticed stone carving </a:t>
            </a:r>
            <a:r>
              <a:rPr lang="en-US" b="1" dirty="0" smtClean="0">
                <a:latin typeface="Californian FB" pitchFamily="18" charset="0"/>
              </a:rPr>
              <a:t>decoration.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latin typeface="Californian FB" pitchFamily="18" charset="0"/>
              </a:rPr>
              <a:t>	</a:t>
            </a:r>
            <a:r>
              <a:rPr lang="en-US" b="1" dirty="0" smtClean="0">
                <a:latin typeface="Californian FB" pitchFamily="18" charset="0"/>
              </a:rPr>
              <a:t>This </a:t>
            </a:r>
            <a:r>
              <a:rPr lang="en-US" b="1" dirty="0" smtClean="0">
                <a:latin typeface="Californian FB" pitchFamily="18" charset="0"/>
              </a:rPr>
              <a:t>style of decorative facade was an important addition to </a:t>
            </a:r>
            <a:r>
              <a:rPr lang="en-US" b="1" dirty="0" err="1" smtClean="0">
                <a:latin typeface="Californian FB" pitchFamily="18" charset="0"/>
              </a:rPr>
              <a:t>Mughal</a:t>
            </a:r>
            <a:r>
              <a:rPr lang="en-US" b="1" dirty="0" smtClean="0">
                <a:latin typeface="Californian FB" pitchFamily="18" charset="0"/>
              </a:rPr>
              <a:t> architecture and flourished in later </a:t>
            </a:r>
            <a:r>
              <a:rPr lang="en-US" b="1" dirty="0" err="1" smtClean="0">
                <a:latin typeface="Californian FB" pitchFamily="18" charset="0"/>
              </a:rPr>
              <a:t>Mughal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mausolea</a:t>
            </a:r>
            <a:r>
              <a:rPr lang="en-US" b="1" dirty="0" smtClean="0">
                <a:latin typeface="Californian FB" pitchFamily="18" charset="0"/>
              </a:rPr>
              <a:t>, including the </a:t>
            </a:r>
            <a:r>
              <a:rPr lang="en-US" b="1" dirty="0" err="1" smtClean="0">
                <a:latin typeface="Californian FB" pitchFamily="18" charset="0"/>
              </a:rPr>
              <a:t>Taj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Mahal</a:t>
            </a:r>
            <a:r>
              <a:rPr lang="en-US" b="1" dirty="0" smtClean="0">
                <a:latin typeface="Californian FB" pitchFamily="18" charset="0"/>
              </a:rPr>
              <a:t>.</a:t>
            </a:r>
            <a:endParaRPr lang="en-US" b="1" dirty="0">
              <a:latin typeface="Californian FB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user\Downloads\from-the-entrance-2c-delhi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4000" y="7620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Mughul Architecture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Mughul Architecture</dc:title>
  <dc:creator>user</dc:creator>
  <cp:lastModifiedBy>user</cp:lastModifiedBy>
  <cp:revision>1</cp:revision>
  <dcterms:created xsi:type="dcterms:W3CDTF">2006-08-16T00:00:00Z</dcterms:created>
  <dcterms:modified xsi:type="dcterms:W3CDTF">2018-03-16T02:00:36Z</dcterms:modified>
</cp:coreProperties>
</file>